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notesMasterIdLst>
    <p:notesMasterId r:id="rId74"/>
  </p:notesMasterIdLst>
  <p:handoutMasterIdLst>
    <p:handoutMasterId r:id="rId75"/>
  </p:handoutMasterIdLst>
  <p:sldIdLst>
    <p:sldId id="598" r:id="rId2"/>
    <p:sldId id="1942" r:id="rId3"/>
    <p:sldId id="1916" r:id="rId4"/>
    <p:sldId id="1928" r:id="rId5"/>
    <p:sldId id="1930" r:id="rId6"/>
    <p:sldId id="1931" r:id="rId7"/>
    <p:sldId id="1945" r:id="rId8"/>
    <p:sldId id="623" r:id="rId9"/>
    <p:sldId id="1926" r:id="rId10"/>
    <p:sldId id="1929" r:id="rId11"/>
    <p:sldId id="628" r:id="rId12"/>
    <p:sldId id="625" r:id="rId13"/>
    <p:sldId id="626" r:id="rId14"/>
    <p:sldId id="1943" r:id="rId15"/>
    <p:sldId id="1944" r:id="rId16"/>
    <p:sldId id="1946" r:id="rId17"/>
    <p:sldId id="1947" r:id="rId18"/>
    <p:sldId id="1949" r:id="rId19"/>
    <p:sldId id="1950" r:id="rId20"/>
    <p:sldId id="1951" r:id="rId21"/>
    <p:sldId id="1952" r:id="rId22"/>
    <p:sldId id="1953" r:id="rId23"/>
    <p:sldId id="1954" r:id="rId24"/>
    <p:sldId id="1955" r:id="rId25"/>
    <p:sldId id="1956" r:id="rId26"/>
    <p:sldId id="1957" r:id="rId27"/>
    <p:sldId id="1948" r:id="rId28"/>
    <p:sldId id="1924" r:id="rId29"/>
    <p:sldId id="630" r:id="rId30"/>
    <p:sldId id="1915" r:id="rId31"/>
    <p:sldId id="1921" r:id="rId32"/>
    <p:sldId id="1958" r:id="rId33"/>
    <p:sldId id="1959" r:id="rId34"/>
    <p:sldId id="1922" r:id="rId35"/>
    <p:sldId id="1960" r:id="rId36"/>
    <p:sldId id="1961" r:id="rId37"/>
    <p:sldId id="1962" r:id="rId38"/>
    <p:sldId id="631" r:id="rId39"/>
    <p:sldId id="1963" r:id="rId40"/>
    <p:sldId id="1912" r:id="rId41"/>
    <p:sldId id="1925" r:id="rId42"/>
    <p:sldId id="1964" r:id="rId43"/>
    <p:sldId id="1965" r:id="rId44"/>
    <p:sldId id="1966" r:id="rId45"/>
    <p:sldId id="1970" r:id="rId46"/>
    <p:sldId id="1968" r:id="rId47"/>
    <p:sldId id="1969" r:id="rId48"/>
    <p:sldId id="1971" r:id="rId49"/>
    <p:sldId id="1967" r:id="rId50"/>
    <p:sldId id="1972" r:id="rId51"/>
    <p:sldId id="1974" r:id="rId52"/>
    <p:sldId id="550" r:id="rId53"/>
    <p:sldId id="1975" r:id="rId54"/>
    <p:sldId id="1976" r:id="rId55"/>
    <p:sldId id="1973" r:id="rId56"/>
    <p:sldId id="1978" r:id="rId57"/>
    <p:sldId id="1979" r:id="rId58"/>
    <p:sldId id="1980" r:id="rId59"/>
    <p:sldId id="1981" r:id="rId60"/>
    <p:sldId id="1982" r:id="rId61"/>
    <p:sldId id="1985" r:id="rId62"/>
    <p:sldId id="1986" r:id="rId63"/>
    <p:sldId id="1987" r:id="rId64"/>
    <p:sldId id="1988" r:id="rId65"/>
    <p:sldId id="1984" r:id="rId66"/>
    <p:sldId id="632" r:id="rId67"/>
    <p:sldId id="635" r:id="rId68"/>
    <p:sldId id="633" r:id="rId69"/>
    <p:sldId id="636" r:id="rId70"/>
    <p:sldId id="637" r:id="rId71"/>
    <p:sldId id="634" r:id="rId72"/>
    <p:sldId id="638" r:id="rId7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17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354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53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709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5886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062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240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418" algn="l" defTabSz="457178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46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CFF"/>
    <a:srgbClr val="404040"/>
    <a:srgbClr val="58595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1096"/>
  </p:normalViewPr>
  <p:slideViewPr>
    <p:cSldViewPr>
      <p:cViewPr varScale="1">
        <p:scale>
          <a:sx n="97" d="100"/>
          <a:sy n="97" d="100"/>
        </p:scale>
        <p:origin x="600" y="200"/>
      </p:cViewPr>
      <p:guideLst>
        <p:guide orient="horz" pos="2064"/>
        <p:guide pos="46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(dividing by a smaller fraction </a:t>
            </a:r>
            <a:r>
              <a:rPr lang="el-GR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in making each score larger).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3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1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4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19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38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81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But they differ on exactly which parameters get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4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3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52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There's a problem with using probability.  And that is that the probability of a test set depends very directly on the length of the test set.  This is because probability gets smaller the longer the text.  For n-gram models, this is very clear; the chain rule of probability means that  for a test set of N words we are multiplying together N n-gram probabilities! It would be better to normalize the probabilities by length to get a metric that is per-word.  Perplexity is just such a metric. </a:t>
            </a: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words. We normalize by taking the N-</a:t>
            </a:r>
            <a:r>
              <a:rPr lang="en-US" dirty="0" err="1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root of the probability of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623781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7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values of </a:t>
            </a:r>
            <a:r>
              <a:rPr lang="en-US" sz="1800" i="1" dirty="0">
                <a:effectLst/>
                <a:latin typeface="NimbusRomNo9L"/>
              </a:rPr>
              <a:t>Nc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Dc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Cc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N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D</a:t>
            </a:r>
            <a:r>
              <a:rPr lang="en-US" sz="1800" dirty="0">
                <a:effectLst/>
                <a:latin typeface="NimbusRomNo9L"/>
              </a:rPr>
              <a:t>, and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C </a:t>
            </a:r>
            <a:r>
              <a:rPr lang="en-US" sz="1800" dirty="0">
                <a:effectLst/>
                <a:latin typeface="NimbusRomNo9L"/>
              </a:rPr>
              <a:t>depend on the exact transformer architecture, tokenization, and vocabulary size, so rather than all the precise values, scaling laws focus on the relationship with loss.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showing, in black, the vectors that can be stored in the cache rather than recomputed when computing the </a:t>
            </a:r>
            <a:r>
              <a:rPr lang="en-US" sz="1800" dirty="0" err="1">
                <a:effectLst/>
                <a:latin typeface="NimbusRomNo9L"/>
              </a:rPr>
              <a:t>atten</a:t>
            </a:r>
            <a:r>
              <a:rPr lang="en-US" sz="1800" dirty="0">
                <a:effectLst/>
                <a:latin typeface="NimbusRomNo9L"/>
              </a:rPr>
              <a:t>- </a:t>
            </a:r>
            <a:r>
              <a:rPr lang="en-US" sz="1800" dirty="0" err="1">
                <a:effectLst/>
                <a:latin typeface="NimbusRomNo9L"/>
              </a:rPr>
              <a:t>tion</a:t>
            </a:r>
            <a:r>
              <a:rPr lang="en-US" sz="1800" dirty="0">
                <a:effectLst/>
                <a:latin typeface="NimbusRomNo9L"/>
              </a:rPr>
              <a:t> score for the 4th token.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freeze W to its pretrained values, and instead finetune by training a pair of matrices A and B, updating those instead of W, and just sum W and the updated AB.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29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LLMs make stuff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2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Who owns all that data that we trained the models on?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5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can be leaked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72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0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predicting each next word, the model can see a representation of all the previous words</a:t>
            </a:r>
          </a:p>
        </p:txBody>
      </p:sp>
    </p:spTree>
    <p:extLst>
      <p:ext uri="{BB962C8B-B14F-4D97-AF65-F5344CB8AC3E}">
        <p14:creationId xmlns:p14="http://schemas.microsoft.com/office/powerpoint/2010/main" val="398028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1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When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CMR10"/>
              </a:rPr>
              <a:t>= </a:t>
            </a:r>
            <a:r>
              <a:rPr lang="en-US" sz="1800" dirty="0">
                <a:effectLst/>
                <a:latin typeface="NimbusRomNo9L"/>
              </a:rPr>
              <a:t>1, top-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sampling is identical to greedy decoding.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Setting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to a larger number than 1 leads us to sometimes select a word which is not necessarily the most probable, but is still probable enough, and whose choice results in generating more diverse but still high-enough-quality text.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1800">
                <a:effectLst/>
                <a:latin typeface="NimbusRomNo9L"/>
              </a:rPr>
              <a:t>sometimes the top k words will be very likely and include most of the probability mass, but other times flatter and the top 10 words will only include a small part of the probability mass. 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04783" indent="-253982"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5899" indent="-228584"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90512" indent="-265093"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801628" indent="-239695">
              <a:tabLst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7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5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>
            <a:lvl1pPr>
              <a:defRPr sz="4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4572000"/>
          </a:xfrm>
        </p:spPr>
        <p:txBody>
          <a:bodyPr/>
          <a:lstStyle>
            <a:lvl1pPr marL="7938" indent="-7938">
              <a:buNone/>
              <a:tabLst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04783" indent="-253982"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15899" indent="-228584">
              <a:tabLst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90512" indent="-265093">
              <a:tabLst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01628" indent="-239695">
              <a:tabLst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7"/>
            <a:ext cx="4822804" cy="119311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3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6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6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2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71641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311400"/>
            <a:ext cx="5386917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3" y="1671641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3" y="2311400"/>
            <a:ext cx="5389033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0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0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398521" y="3398527"/>
            <a:ext cx="6858001" cy="6095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6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5" y="731520"/>
            <a:ext cx="6679191" cy="5257800"/>
          </a:xfrm>
        </p:spPr>
        <p:txBody>
          <a:bodyPr/>
          <a:lstStyle>
            <a:lvl1pPr>
              <a:defRPr sz="3200" baseline="0">
                <a:solidFill>
                  <a:schemeClr val="accent2"/>
                </a:solidFill>
              </a:defRPr>
            </a:lvl1pPr>
            <a:lvl2pPr>
              <a:defRPr sz="2800" baseline="0">
                <a:solidFill>
                  <a:schemeClr val="accent2"/>
                </a:solidFill>
              </a:defRPr>
            </a:lvl2pPr>
            <a:lvl3pPr>
              <a:defRPr sz="24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3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74" indent="0">
              <a:buNone/>
              <a:defRPr sz="900"/>
            </a:lvl2pPr>
            <a:lvl3pPr marL="685750" indent="0">
              <a:buNone/>
              <a:defRPr sz="751"/>
            </a:lvl3pPr>
            <a:lvl4pPr marL="1028624" indent="0">
              <a:buNone/>
              <a:defRPr sz="675"/>
            </a:lvl4pPr>
            <a:lvl5pPr marL="1371498" indent="0">
              <a:buNone/>
              <a:defRPr sz="675"/>
            </a:lvl5pPr>
            <a:lvl6pPr marL="1714372" indent="0">
              <a:buNone/>
              <a:defRPr sz="675"/>
            </a:lvl6pPr>
            <a:lvl7pPr marL="2057246" indent="0">
              <a:buNone/>
              <a:defRPr sz="675"/>
            </a:lvl7pPr>
            <a:lvl8pPr marL="2400120" indent="0">
              <a:buNone/>
              <a:defRPr sz="675"/>
            </a:lvl8pPr>
            <a:lvl9pPr marL="274299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58142" y="3298184"/>
            <a:ext cx="6858003" cy="261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56806" y="3413513"/>
            <a:ext cx="6858003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5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7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5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7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</p:sldLayoutIdLst>
  <p:txStyles>
    <p:titleStyle>
      <a:lvl1pPr algn="l" defTabSz="685750" rtl="0" eaLnBrk="1" latinLnBrk="0" hangingPunct="1">
        <a:lnSpc>
          <a:spcPct val="85000"/>
        </a:lnSpc>
        <a:spcBef>
          <a:spcPct val="0"/>
        </a:spcBef>
        <a:buNone/>
        <a:defRPr sz="36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6" indent="-68576" algn="l" defTabSz="685750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1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6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15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64" indent="-137150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38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5" indent="-171438" algn="l" defTabSz="685750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 to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decoder-only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Also called: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Causal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Autoregressive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Left-to-right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Predict words left to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FE5AD-C41D-3254-9E60-DD11B5E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246705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4603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Generation: </a:t>
            </a:r>
            <a:r>
              <a:rPr lang="en-US" sz="4400" dirty="0"/>
              <a:t>Generating text conditioned on previous text!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964B1-C1E0-8571-DE19-F6BA15B0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9800" y="1497863"/>
            <a:ext cx="8237574" cy="5360137"/>
          </a:xfrm>
        </p:spPr>
      </p:pic>
    </p:spTree>
    <p:extLst>
      <p:ext uri="{BB962C8B-B14F-4D97-AF65-F5344CB8AC3E}">
        <p14:creationId xmlns:p14="http://schemas.microsoft.com/office/powerpoint/2010/main" val="3916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26" y="232202"/>
            <a:ext cx="11094720" cy="907196"/>
          </a:xfrm>
        </p:spPr>
        <p:txBody>
          <a:bodyPr>
            <a:noAutofit/>
          </a:bodyPr>
          <a:lstStyle/>
          <a:p>
            <a:r>
              <a:rPr lang="en-US" sz="3800" b="0" dirty="0">
                <a:effectLst/>
              </a:rPr>
              <a:t>Many practical NLP tasks can be cast as word prediction!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Sentiment analysis: “I like Jackie Chan”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The sentiment of the sentence "I like Jackie Chan" is: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595BE-F054-E302-6BD5-92557621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2" y="4953000"/>
            <a:ext cx="11024147" cy="10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lots of tasks as conditional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14" y="1371600"/>
            <a:ext cx="10866115" cy="457200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“Who wrote The Origin of Species”</a:t>
            </a:r>
          </a:p>
          <a:p>
            <a:endParaRPr lang="en-US" sz="11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iterate: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D6936-74FA-F133-820D-8ABA93D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71" y="2743200"/>
            <a:ext cx="10607842" cy="730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3A095-F4E5-3251-5023-1FCA97E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339283"/>
            <a:ext cx="10131287" cy="61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B391F-1FB9-3B3D-EF7D-CB44E70E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53" y="5943600"/>
            <a:ext cx="11071236" cy="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8D0-44DF-5389-03C6-2E561EA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B007C-52D7-4879-614E-53900019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129" y="1219200"/>
            <a:ext cx="9198429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94288-616B-DBC7-3C78-B9B6E6F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1" y="5791201"/>
            <a:ext cx="10678838" cy="60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24E62-2EF3-AC4C-BFF8-446EA99FA154}"/>
              </a:ext>
            </a:extLst>
          </p:cNvPr>
          <p:cNvSpPr txBox="1"/>
          <p:nvPr/>
        </p:nvSpPr>
        <p:spPr>
          <a:xfrm>
            <a:off x="808383" y="2279374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363B6-8FC7-E906-F3F5-179494591D07}"/>
              </a:ext>
            </a:extLst>
          </p:cNvPr>
          <p:cNvSpPr txBox="1"/>
          <p:nvPr/>
        </p:nvSpPr>
        <p:spPr>
          <a:xfrm>
            <a:off x="546563" y="5147847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5204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0E5-80F9-9640-D2B0-E206B724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summarization (using  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C0016-83F8-F6BF-9DFC-28616DD7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386193"/>
            <a:ext cx="9779024" cy="5312204"/>
          </a:xfrm>
        </p:spPr>
      </p:pic>
    </p:spTree>
    <p:extLst>
      <p:ext uri="{BB962C8B-B14F-4D97-AF65-F5344CB8AC3E}">
        <p14:creationId xmlns:p14="http://schemas.microsoft.com/office/powerpoint/2010/main" val="119544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657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221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4F6B8-6B4B-FFED-19BB-2D827A18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and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0411D-A45D-F0A4-4AE5-CDB00F1E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295399"/>
            <a:ext cx="10637515" cy="5402997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task of choosing a word to generate based on the model’s probabilities is called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most common method for decoding in LLMs: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 from a model’s distribution over words: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choose random words according to their probability assigned by the model. </a:t>
            </a:r>
          </a:p>
          <a:p>
            <a:pPr marL="0" indent="0"/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each token we’ll sample words to generate according to their probability </a:t>
            </a:r>
            <a:r>
              <a:rPr lang="en-US" sz="35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conditioned on our previous choices</a:t>
            </a: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transformer language model will give the probability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6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F76-DC4D-EBCB-DF48-D6FEB93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E7EF-CC6C-B748-100B-DFA0C826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BE28-421F-CC48-FF8E-FD10FF6A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05685"/>
            <a:ext cx="3884778" cy="28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Remember the simple n-gram language model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Is trained on counts computed from lots of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Large language models are similar and different: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b="1" dirty="0"/>
              <a:t>Are trained by learning to guess the next word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80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489B-5F0A-91A6-D6EA-22DB55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doesn't work very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9B9A-406D-338B-7F8F-DBEE6CE5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 though random sampling mostly generate sensible, high-probable words,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 are many odd, low- probability words in the tail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one is low- probability but added up they constitute a large portion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 they get picked enough to generate weird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89A-4BA0-1F6B-4287-FEC30F75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Factors in word sampling: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574C-C660-DA47-C145-BC348C7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high-probability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+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more 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accurate, coherent, and factual, </a:t>
            </a:r>
          </a:p>
          <a:p>
            <a:pPr marL="0" indent="0"/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diversity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boring, repetitive. </a:t>
            </a:r>
          </a:p>
          <a:p>
            <a:pPr marL="457200" indent="-457200">
              <a:buFontTx/>
              <a:buChar char="-"/>
            </a:pP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middle-probability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diversity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creative, diverse,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less factual, incoherent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8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sampling: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Choose 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word in the vocabulary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 the language model to compute the likelihood of this word given the context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|w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Sort the words by likelihood, keep only the top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probable words.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Renormalize the scores of the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to be a legitimate probability distribution.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 sample a word from within these remaining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most-probable words according to its probability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sz="1200" dirty="0"/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Top-p sampling (= nucleus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 with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k:  k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fixed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 may cover very different amounts of probability mass in different situations</a:t>
            </a: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Idea: Instead, keep the top p percent of the probability mass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Given a distribution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the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vocabulary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is the smallest set of words such that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3AC9-5189-EE24-9DED-DAE43A6DD265}"/>
              </a:ext>
            </a:extLst>
          </p:cNvPr>
          <p:cNvSpPr txBox="1"/>
          <p:nvPr/>
        </p:nvSpPr>
        <p:spPr>
          <a:xfrm>
            <a:off x="8458200" y="971395"/>
            <a:ext cx="22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Holtzman et al.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2020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97E6-6438-9459-343B-2A80E22A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532929"/>
            <a:ext cx="4494776" cy="1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5257800"/>
          </a:xfrm>
        </p:spPr>
        <p:txBody>
          <a:bodyPr>
            <a:normAutofit/>
          </a:bodyPr>
          <a:lstStyle/>
          <a:p>
            <a:pPr marL="0" indent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Reshape the distribution instead of truncating it</a:t>
            </a:r>
          </a:p>
          <a:p>
            <a:pPr marL="0" indent="0"/>
            <a:r>
              <a:rPr lang="en-US" sz="3200" dirty="0"/>
              <a:t>Intuition from thermodynamics,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high temperature is flexible and can explore many possible states,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lower temperature is likely to explore a subset of lower energy (better) states.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In </a:t>
            </a:r>
            <a:r>
              <a:rPr lang="en-US" b="1" dirty="0"/>
              <a:t>low-temperature sampling</a:t>
            </a:r>
            <a:r>
              <a:rPr lang="en-US" dirty="0"/>
              <a:t>, 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 ≤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/>
              <a:t>we smoothly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increase the probability of the most probable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decrease the probability of the rare words. </a:t>
            </a:r>
            <a:endParaRPr lang="en-US" sz="3200" dirty="0"/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7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485115" cy="5257800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Divide the logit by a temperature parameter </a:t>
            </a:r>
            <a:r>
              <a:rPr lang="el-GR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before passing it through the </a:t>
            </a:r>
            <a:r>
              <a:rPr lang="en-US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Instead of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 do  </a:t>
            </a: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8FFC-E316-19B6-BABB-497FA79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04846"/>
            <a:ext cx="5029201" cy="96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295900"/>
            <a:ext cx="5287108" cy="838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BE5E5-7FD3-77F2-0F10-E0BA8F55ADB1}"/>
              </a:ext>
            </a:extLst>
          </p:cNvPr>
          <p:cNvCxnSpPr>
            <a:cxnSpLocks/>
          </p:cNvCxnSpPr>
          <p:nvPr/>
        </p:nvCxnSpPr>
        <p:spPr>
          <a:xfrm>
            <a:off x="2814841" y="4062046"/>
            <a:ext cx="533855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2" y="2590800"/>
            <a:ext cx="10485115" cy="4107597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does this 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close to 1 the distribution doesn’t change much.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is, the larger the scores being passed to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oftmax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pushes high values toward 1 and low values toward 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inputs pushes high-probability words higher and low probability word lower,  making the distribution more greedy.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0, the probability of most likely word approaches 1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181100"/>
            <a:ext cx="5287108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1F9F2-F803-FEFF-CF1B-D37C24ACDBC1}"/>
              </a:ext>
            </a:extLst>
          </p:cNvPr>
          <p:cNvSpPr txBox="1"/>
          <p:nvPr/>
        </p:nvSpPr>
        <p:spPr>
          <a:xfrm>
            <a:off x="8763000" y="351591"/>
            <a:ext cx="2709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30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813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568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866115" cy="4572000"/>
          </a:xfrm>
        </p:spPr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big idea that underlies all the amazing performance of language models</a:t>
            </a: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pretrain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 transformer model on enormous amounts of text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it to new tasks.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3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 through pretrained only to predict 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Learn a lot of useful language knowledge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Since training on a </a:t>
            </a:r>
            <a:r>
              <a:rPr lang="en-US" sz="3600" b="1" dirty="0"/>
              <a:t>lot</a:t>
            </a:r>
            <a:r>
              <a:rPr lang="en-US" sz="3600" dirty="0"/>
              <a:t> of text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0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10744200" cy="4572000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We just train them to predict the next word!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 corpus of text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each time step </a:t>
            </a:r>
            <a:r>
              <a:rPr lang="en-US" sz="3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ask the model to predict the next word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the model using gradient descent to minimize the error in this prediction</a:t>
            </a:r>
          </a:p>
          <a:p>
            <a:pPr marL="396845" lvl="1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45" lvl="1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Self-supervised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because it just uses the next word as the label!</a:t>
            </a:r>
          </a:p>
          <a:p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588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language model 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199"/>
            <a:ext cx="10896600" cy="541020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Same loss function: </a:t>
            </a:r>
            <a:r>
              <a:rPr lang="en-US" sz="3600" b="1" dirty="0"/>
              <a:t>cross-entropy loss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want the model to assign a high probability to true word </a:t>
            </a:r>
            <a:r>
              <a:rPr lang="en-US" sz="3200" i="1" dirty="0"/>
              <a:t>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= want loss to be high if the model assigns too low a probability to 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 Loss: The negative log probability that the model assigns to the true next word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If the model assigns too low a probability to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move the model weights in the direction that assigns a higher probability to w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853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619-7BD4-4C5C-A33C-0593F6C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 for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3B35-8C3A-4FFA-8037-6F4F2EC7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789915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 loss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difference between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probability distribution and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distribution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correct distribution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knows the next word, so is 1 for the actual next word and 0 for the others.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 in this sum, all terms get multiplied by zero except one: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model assigns to the correct next word, so: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600" dirty="0"/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93267-2C99-C0BB-DAF3-ECE25891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2278753"/>
            <a:ext cx="4953000" cy="1133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AC57B-F50D-9E5F-C036-911F72B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75" y="5466738"/>
            <a:ext cx="5810250" cy="762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DDA961-04B4-29B7-89D3-8A36ED55F2A4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5408509" y="1895811"/>
            <a:ext cx="941491" cy="390190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ED5C2-D807-3B33-98ED-8C70082CAC8B}"/>
              </a:ext>
            </a:extLst>
          </p:cNvPr>
          <p:cNvCxnSpPr>
            <a:cxnSpLocks/>
          </p:cNvCxnSpPr>
          <p:nvPr/>
        </p:nvCxnSpPr>
        <p:spPr>
          <a:xfrm flipH="1">
            <a:off x="8477250" y="1972154"/>
            <a:ext cx="1779270" cy="349861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E2DB58FF-03E7-BEF0-13C7-150194DFF067}"/>
              </a:ext>
            </a:extLst>
          </p:cNvPr>
          <p:cNvSpPr/>
          <p:nvPr/>
        </p:nvSpPr>
        <p:spPr>
          <a:xfrm>
            <a:off x="6161942" y="2190974"/>
            <a:ext cx="921547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5062C3E-92E0-F771-6543-9D0BB0FF34E2}"/>
              </a:ext>
            </a:extLst>
          </p:cNvPr>
          <p:cNvSpPr/>
          <p:nvPr/>
        </p:nvSpPr>
        <p:spPr>
          <a:xfrm>
            <a:off x="7587404" y="2190974"/>
            <a:ext cx="921547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8830-71A6-9407-BE6E-214D8C42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3AC1-8CFF-5EEA-0B8E-58F5F825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76400"/>
            <a:ext cx="10713715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each token position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sees correct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tokens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4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44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Computes  loss (–log probability) for the next token </a:t>
            </a:r>
            <a:r>
              <a:rPr lang="en-US" sz="2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next token position t+1 we ignore what model predicted for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we take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word w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add it to context, move on</a:t>
            </a:r>
          </a:p>
          <a:p>
            <a:endParaRPr lang="en-US" sz="3600" baseline="-25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8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3D45-02B7-9DC8-F200-F8E4FBDE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transformer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1A1F84-1832-7453-4C05-766D11A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12" y="1219199"/>
            <a:ext cx="10027716" cy="5479197"/>
          </a:xfrm>
        </p:spPr>
      </p:pic>
    </p:spTree>
    <p:extLst>
      <p:ext uri="{BB962C8B-B14F-4D97-AF65-F5344CB8AC3E}">
        <p14:creationId xmlns:p14="http://schemas.microsoft.com/office/powerpoint/2010/main" val="2727342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942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273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5DC0B-6971-8824-5163-75E4FF1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are mainly trained on the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B7882-1C87-7AD7-AC4D-4AD8BAB1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Common crawl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snapshots of the entire web produced by the non- profit Common Crawl with billions of pages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(C4; </a:t>
            </a:r>
            <a:r>
              <a:rPr lang="en-US" sz="320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Raffel</a:t>
            </a:r>
            <a:r>
              <a:rPr lang="en-US" sz="32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 2020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156 billion tokens of English,  filtered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What's in it? Mostly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patent text documents, Wikipedia, and news sites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68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ED83-FF26-39A9-2F96-1AE8B7E3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32" y="-102149"/>
            <a:ext cx="10058400" cy="907196"/>
          </a:xfrm>
        </p:spPr>
        <p:txBody>
          <a:bodyPr>
            <a:normAutofit/>
          </a:bodyPr>
          <a:lstStyle/>
          <a:p>
            <a:r>
              <a:rPr lang="en-US" b="1" dirty="0"/>
              <a:t>The Pile: </a:t>
            </a:r>
            <a:r>
              <a:rPr lang="en-US" dirty="0"/>
              <a:t>a pretraining corpus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65070-14A7-3130-622C-F7A79547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14093"/>
            <a:ext cx="9795652" cy="525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86295-0B28-70A8-647B-9E0B21B2183C}"/>
              </a:ext>
            </a:extLst>
          </p:cNvPr>
          <p:cNvSpPr txBox="1"/>
          <p:nvPr/>
        </p:nvSpPr>
        <p:spPr>
          <a:xfrm>
            <a:off x="5543390" y="1011847"/>
            <a:ext cx="7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590F6-BB13-3E51-B023-BBB10B94480A}"/>
              </a:ext>
            </a:extLst>
          </p:cNvPr>
          <p:cNvSpPr txBox="1"/>
          <p:nvPr/>
        </p:nvSpPr>
        <p:spPr>
          <a:xfrm>
            <a:off x="2082800" y="1011847"/>
            <a:ext cx="14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31CF-9051-67C9-7E83-63B2B36AAF98}"/>
              </a:ext>
            </a:extLst>
          </p:cNvPr>
          <p:cNvSpPr txBox="1"/>
          <p:nvPr/>
        </p:nvSpPr>
        <p:spPr>
          <a:xfrm>
            <a:off x="9051235" y="1011847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A3506-F19D-B3CB-C109-E4824999BE13}"/>
              </a:ext>
            </a:extLst>
          </p:cNvPr>
          <p:cNvSpPr txBox="1"/>
          <p:nvPr/>
        </p:nvSpPr>
        <p:spPr>
          <a:xfrm>
            <a:off x="11145078" y="5221357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2470478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F230-5A0C-D476-D6D4-E51FEF29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quality and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60FAA-EF1D-0F2C-5C3A-1514B83F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is subjective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LLMs attempt to match Wikipedia, books, particular websites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Need to remove boilerplate, adult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Deduplication at many levels (URLs, documents, even lines)</a:t>
            </a:r>
          </a:p>
          <a:p>
            <a:r>
              <a:rPr lang="en-US" dirty="0"/>
              <a:t>Safety also subjective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Toxicity detection is important, although that has mixed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mistakenly flag data written in dialects like African American English</a:t>
            </a:r>
          </a:p>
        </p:txBody>
      </p:sp>
    </p:spTree>
    <p:extLst>
      <p:ext uri="{BB962C8B-B14F-4D97-AF65-F5344CB8AC3E}">
        <p14:creationId xmlns:p14="http://schemas.microsoft.com/office/powerpoint/2010/main" val="13464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architectures for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762170"/>
            <a:ext cx="10795000" cy="3324430"/>
          </a:xfrm>
        </p:spPr>
        <p:txBody>
          <a:bodyPr>
            <a:normAutofit/>
          </a:bodyPr>
          <a:lstStyle/>
          <a:p>
            <a:r>
              <a:rPr lang="en-US" sz="4000" b="1" dirty="0"/>
              <a:t>Decoders</a:t>
            </a:r>
            <a:r>
              <a:rPr lang="en-US" sz="4000" dirty="0"/>
              <a:t>			</a:t>
            </a:r>
            <a:r>
              <a:rPr lang="en-US" sz="4000" b="1" dirty="0"/>
              <a:t>Encoders</a:t>
            </a:r>
            <a:r>
              <a:rPr lang="en-US" sz="4000" dirty="0"/>
              <a:t>		   </a:t>
            </a:r>
            <a:r>
              <a:rPr lang="en-US" sz="4000" b="1" dirty="0"/>
              <a:t>Encoder-decoders</a:t>
            </a:r>
          </a:p>
          <a:p>
            <a:r>
              <a:rPr lang="en-US" sz="4000" dirty="0"/>
              <a:t>GPT, Claude,		BERT family,		Flan-T5, Whisper</a:t>
            </a:r>
          </a:p>
          <a:p>
            <a:r>
              <a:rPr lang="en-US" sz="4000" dirty="0"/>
              <a:t>Llama				</a:t>
            </a:r>
            <a:r>
              <a:rPr lang="en-US" sz="4000" dirty="0" err="1"/>
              <a:t>HuBERT</a:t>
            </a:r>
            <a:endParaRPr lang="en-US" sz="4000" dirty="0"/>
          </a:p>
          <a:p>
            <a:r>
              <a:rPr lang="en-US" sz="4000" dirty="0" err="1"/>
              <a:t>Mixtral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1C05-CFAC-A1FC-BBB9-25B25F8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67" y="1900916"/>
            <a:ext cx="2281006" cy="156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891C2-2E16-3574-C737-E5818218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34" y="1197748"/>
            <a:ext cx="2675466" cy="2263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4CFE4-4646-69A9-1D02-088FA40F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10" y="1986668"/>
            <a:ext cx="2246705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2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model learn from pretraining?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866115" cy="4572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There are canines everywhere! One dog in the front room, and two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dogs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It wasn't just big it was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enormous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author of "A Room of One's Own" is Virginia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Woolf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doctor told me that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he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square root of 4 is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2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Text contains enormous amounts of knowledge</a:t>
            </a:r>
          </a:p>
          <a:p>
            <a:r>
              <a:rPr lang="en-US" sz="4000" dirty="0"/>
              <a:t>Pretraining on lots of text with all that knowledge is what gives language models their ability to do so much</a:t>
            </a:r>
          </a:p>
        </p:txBody>
      </p:sp>
    </p:spTree>
    <p:extLst>
      <p:ext uri="{BB962C8B-B14F-4D97-AF65-F5344CB8AC3E}">
        <p14:creationId xmlns:p14="http://schemas.microsoft.com/office/powerpoint/2010/main" val="2433055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B0D2-896F-4A8D-19D4-9AF3AE01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there are problems with scraping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EDEC1-7D54-79BE-CC34-87087B4C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Copyright</a:t>
            </a:r>
            <a:r>
              <a:rPr lang="en-US" dirty="0"/>
              <a:t>: much of the text in these datasets is copyrighted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clear if fair use doctrine in US allows for this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remains an open legal question</a:t>
            </a:r>
          </a:p>
          <a:p>
            <a:r>
              <a:rPr lang="en-US" b="1" dirty="0"/>
              <a:t>Data consent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 owners can indicate they don't want their site crawled</a:t>
            </a:r>
          </a:p>
          <a:p>
            <a:r>
              <a:rPr lang="en-US" b="1" dirty="0"/>
              <a:t>Privacy</a:t>
            </a:r>
            <a:r>
              <a:rPr lang="en-US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Websites can contain private IP addresses and phone numbers</a:t>
            </a:r>
          </a:p>
        </p:txBody>
      </p:sp>
    </p:spTree>
    <p:extLst>
      <p:ext uri="{BB962C8B-B14F-4D97-AF65-F5344CB8AC3E}">
        <p14:creationId xmlns:p14="http://schemas.microsoft.com/office/powerpoint/2010/main" val="434712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3964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929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A8755-C002-2B24-CA05-D9392308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 for </a:t>
            </a:r>
            <a:r>
              <a:rPr lang="en-US" dirty="0" err="1"/>
              <a:t>daptation</a:t>
            </a:r>
            <a:r>
              <a:rPr lang="en-US" dirty="0"/>
              <a:t> to new domains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8592-26A3-5D96-B81C-6FBE61EC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happens if we need our LLM to work well on a domain it didn't see in pretraining?</a:t>
            </a:r>
          </a:p>
          <a:p>
            <a:r>
              <a:rPr lang="en-US" sz="3200" dirty="0"/>
              <a:t>Perhaps some specific medical or legal domain?</a:t>
            </a:r>
          </a:p>
          <a:p>
            <a:r>
              <a:rPr lang="en-US" sz="3200" dirty="0"/>
              <a:t>Or maybe a multilingual LM needs to see more data on some language that was rare in pretraining?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83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FD22D-0739-073B-9509-049B413F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FDCB9-9E55-0161-E9E4-867FF12F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51779"/>
            <a:ext cx="10058400" cy="3668842"/>
          </a:xfrm>
        </p:spPr>
      </p:pic>
    </p:spTree>
    <p:extLst>
      <p:ext uri="{BB962C8B-B14F-4D97-AF65-F5344CB8AC3E}">
        <p14:creationId xmlns:p14="http://schemas.microsoft.com/office/powerpoint/2010/main" val="296613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10A-8A37-F564-2228-4E0A38F1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"Finetuning" means 4 different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56F0-57C3-BD56-1EE0-9184B820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We'll discuss 1 here, and 3 in later lectures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all four cases, finetuning means:</a:t>
            </a:r>
          </a:p>
          <a:p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a pretrained model and further adapting some or all of its parameters to some new data</a:t>
            </a:r>
          </a:p>
          <a:p>
            <a:endParaRPr lang="en-US" sz="3600" b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6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29A8-3BFD-DD43-B193-219D4F7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9603"/>
            <a:ext cx="1063752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1. Finetuning as "continued pretraining" on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C8EB-0073-A23C-71C8-C2AD3F43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Further train all the parameters of model on new data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the same method (word prediction) and loss function (cross-entropy loss) as for pretraining.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if the new data were at the tail end of the pretraining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Hence sometimes called </a:t>
            </a:r>
            <a:r>
              <a:rPr lang="en-US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continued pretraining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70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060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Many varieties!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Popular: Masked Language Models (MLMs)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BERT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by predicting words from surrounding words on both sides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Are </a:t>
            </a:r>
            <a:r>
              <a:rPr lang="en-US" sz="3600"/>
              <a:t>usually </a:t>
            </a:r>
            <a:r>
              <a:rPr lang="en-US" sz="3600" b="1"/>
              <a:t>finetuned </a:t>
            </a:r>
            <a:r>
              <a:rPr lang="en-US" sz="3600" dirty="0"/>
              <a:t>(trained on supervised data) for classification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242C4-59DF-DFC6-9656-CFD4C6A8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53156"/>
            <a:ext cx="2281006" cy="15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3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Evaluating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8202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447800"/>
            <a:ext cx="10408915" cy="4724400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Just as for n-gram grammars, we use perplexity to measure how well the LM predicts unseen text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p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erplexity of a model </a:t>
            </a:r>
            <a:r>
              <a:rPr lang="el-GR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an unseen test set is the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inverse probability that </a:t>
            </a:r>
            <a:r>
              <a:rPr lang="el-GR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assigns to the test set, normalized by the test set length.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a test set of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3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perplexity is 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7A46-7E1C-F8DD-F550-598E5BC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742597"/>
            <a:ext cx="5416062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7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6366-31A0-04FC-5C1D-BC0FD40B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1397000"/>
            <a:ext cx="10393680" cy="4572000"/>
          </a:xfrm>
        </p:spPr>
        <p:txBody>
          <a:bodyPr>
            <a:normAutofit/>
          </a:bodyPr>
          <a:lstStyle/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depends on size of test set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Probability gets smaller the longer the text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Better: a metric that is </a:t>
            </a:r>
            <a:r>
              <a:rPr lang="en-US" b="1" dirty="0">
                <a:latin typeface="Calibri" charset="0"/>
              </a:rPr>
              <a:t>per-word</a:t>
            </a:r>
            <a:r>
              <a:rPr lang="en-US" dirty="0">
                <a:latin typeface="Calibri" charset="0"/>
              </a:rPr>
              <a:t>, normalized by length</a:t>
            </a:r>
            <a:endParaRPr lang="en-US" b="1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</a:t>
            </a: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inverse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comes from the original definition of perplexity from cross-entropy rate in information theory)</a:t>
            </a:r>
          </a:p>
          <a:p>
            <a:pPr marL="609585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range is  [0,1], perplexity range is [1,∞]</a:t>
            </a: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8480" y="177801"/>
            <a:ext cx="11176000" cy="711199"/>
          </a:xfrm>
        </p:spPr>
        <p:txBody>
          <a:bodyPr>
            <a:normAutofit/>
          </a:bodyPr>
          <a:lstStyle/>
          <a:p>
            <a:r>
              <a:rPr lang="en-US" sz="3800" dirty="0"/>
              <a:t>Why perplexity instead of raw probability of the test set?</a:t>
            </a:r>
          </a:p>
        </p:txBody>
      </p:sp>
    </p:spTree>
    <p:extLst>
      <p:ext uri="{BB962C8B-B14F-4D97-AF65-F5344CB8AC3E}">
        <p14:creationId xmlns:p14="http://schemas.microsoft.com/office/powerpoint/2010/main" val="1881121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447800"/>
            <a:ext cx="10408915" cy="4724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higher the probability of the word sequence, the lower the perplexity.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lower the perplexity of a model on the data, the better the model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200FF"/>
                </a:solidFill>
                <a:latin typeface="Calibri"/>
                <a:cs typeface="Calibri"/>
              </a:rPr>
              <a:t>Minimizing perplexity is the same as maximizing probability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Also: perplexity is sensitive to length/tokenization so best used when comparing LMs that use the same tokenizer.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05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factors that we evaluate,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Big models take lots of GPUs and time to train, memory to store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measure kWh or kilograms of CO2 emitted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Benchmarks measure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gendered and racial stereotypes, or decreased performance for language from or about some groups.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0720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384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525780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LLM performance depends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size: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number of parameters not counting embeddings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size: the amount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Compute: Amount of compute (in FLOPS or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improve a model by adding  parameters (more layers, wider contexts), more data, or training for more iterations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performance of a large language model (the loss) scales as a power-law with each of these three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2548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A41-FB7F-5E93-D622-E27A0788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E2DD-02FE-9076-ADAC-D92E37DA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295400"/>
            <a:ext cx="10058401" cy="4876800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oss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 function of # parameters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dataset size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compute budget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other two are held constant)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E256-EF63-DEC8-9E11-A51C9149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05000"/>
            <a:ext cx="3655347" cy="395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2D403-3176-82DF-CF2D-DEF71BE87826}"/>
              </a:ext>
            </a:extLst>
          </p:cNvPr>
          <p:cNvSpPr txBox="1"/>
          <p:nvPr/>
        </p:nvSpPr>
        <p:spPr>
          <a:xfrm>
            <a:off x="895382" y="5928866"/>
            <a:ext cx="1085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Scaling laws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be used early in training to predict what the loss would be if we were to add more data or increase model size.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59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2B6B-D789-8AB9-D24C-E6B0335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non-embedding parameters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BD82-89A6-8B24-69D0-B0A7BC43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EFFED-5447-FDAE-28E6-E94C25F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69150"/>
            <a:ext cx="6638212" cy="2139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7CC90-58B5-FFD8-1598-E2FF6047E7EF}"/>
              </a:ext>
            </a:extLst>
          </p:cNvPr>
          <p:cNvSpPr txBox="1"/>
          <p:nvPr/>
        </p:nvSpPr>
        <p:spPr>
          <a:xfrm>
            <a:off x="1097280" y="5094982"/>
            <a:ext cx="10243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GPT-3, with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96 layers and dimensionality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12288, has 12 × 96 × 122882 ≈ 175 billion parameters.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7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8" y="-156638"/>
            <a:ext cx="10058400" cy="907196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4DA6A-B9F7-41A4-014A-855FF6249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561315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training, we can compute attention very efficiently in parallel: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not at inference! We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 the next tokens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at a time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 new token x, need to multiply by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get query, key, values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don't want to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recompute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key and value vectors for all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prior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x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store key and value vectors in memory in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KV cache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then we can just grab them from the cache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048F3-EA22-F57F-2078-BD06DF7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57400"/>
            <a:ext cx="3837517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2423458"/>
            <a:ext cx="10058401" cy="37487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to map from one sequence to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Very popular for: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machine translation (map from one language to another)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speech recognition (map from acoustics to words)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E96C-0E43-0217-5C68-E17661BE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91868"/>
            <a:ext cx="2675466" cy="22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8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8" y="-156638"/>
            <a:ext cx="10058400" cy="907196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523569-C0DA-6C8E-708B-6855A08C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4490" y="3867525"/>
            <a:ext cx="9067800" cy="28789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1A43B-EE1A-D8E4-2F1F-A00B9C49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90" y="750557"/>
            <a:ext cx="1067688" cy="2761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1A55C-0DCC-1D45-8818-6948A6051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924" y="750557"/>
            <a:ext cx="1075998" cy="278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2AC67-2762-355B-6D5D-03B88FF14C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42"/>
          <a:stretch/>
        </p:blipFill>
        <p:spPr>
          <a:xfrm>
            <a:off x="1453742" y="598129"/>
            <a:ext cx="6136748" cy="28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B6A7F-A44C-49C7-BF0E-0935FBC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Parameter-Efficient Finetuning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52458-541B-5F13-D719-603A8C95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600200"/>
            <a:ext cx="10058401" cy="52578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 new domain by c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ontinued pretraining (finetuning) is a problem with huge LLMs.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normous numbers of parameters to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pass of batch gradient descent has to backpropagate through many many huge layers.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xpensive in processing power, in memory, and in time.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parameter-efficient fine tuning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(PEFT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fficiently select a subset of parameters to update when finetuning.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E.g., freeze some of the parameters (don’t change them),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only update some a few parameters.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FDE4-36DC-6389-0BE3-C5018C96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(Low-Rank Adaptation)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C6A0-EA1A-B336-CF30-AF46D9ED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en-US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have many dense matrix multiply layers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layers in attention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of updating these layers during finetuning,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reeze these layers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pdate a low-rank approximation with fewer parameters.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7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650D-27DE-DD55-08EA-AE0394F5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644-F286-78CE-0456-EFE12FA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5" y="1295400"/>
            <a:ext cx="10058401" cy="48768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Consider a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(shape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  that needs to be updated during finetuning via gradient descent.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Normally updates are ∆W  (shape [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we freeze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update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a low-rank decomposition of W: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 is very small  (like 1 or 2)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is, during  finetuning we update A and B instead of W.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Replace W + ∆W with W + BA.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orward pass: instead of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do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xAB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7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1559-0495-6494-C8C4-F9839C6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BE97-5097-2FE6-0C0F-B5393BC5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02" y="299171"/>
            <a:ext cx="6989670" cy="6395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53E86C-6C9D-56A9-EDD5-21BDA68C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58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459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72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EB06725F-5586-D596-95DC-0BAF28BD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4800" y="239461"/>
            <a:ext cx="6261132" cy="1098246"/>
          </a:xfr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AF6D51A-D222-ED8F-745E-40F970E1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80" y="1896109"/>
            <a:ext cx="7772400" cy="210297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47879F5-BE7A-F7AA-50E2-0961C120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3" y="4495800"/>
            <a:ext cx="11191262" cy="1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4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pic>
        <p:nvPicPr>
          <p:cNvPr id="9" name="Content Placeholder 8" descr="A close-up of a building&#10;&#10;Description automatically generated">
            <a:extLst>
              <a:ext uri="{FF2B5EF4-FFF2-40B4-BE49-F238E27FC236}">
                <a16:creationId xmlns:a16="http://schemas.microsoft.com/office/drawing/2014/main" id="{C82B27BD-3C16-08FD-B295-69BA9953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9703" y="4221762"/>
            <a:ext cx="5136597" cy="24864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B7AE9-F06C-E943-EE9B-D0EB3C34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152339"/>
            <a:ext cx="8401671" cy="953162"/>
          </a:xfrm>
          <a:prstGeom prst="rect">
            <a:avLst/>
          </a:prstGeom>
        </p:spPr>
      </p:pic>
      <p:pic>
        <p:nvPicPr>
          <p:cNvPr id="7" name="Picture 6" descr="A collage of a person's face&#10;&#10;Description automatically generated">
            <a:extLst>
              <a:ext uri="{FF2B5EF4-FFF2-40B4-BE49-F238E27FC236}">
                <a16:creationId xmlns:a16="http://schemas.microsoft.com/office/drawing/2014/main" id="{EBC4D418-B0B6-E46E-B226-840CD2FB4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" t="49260" r="244" b="244"/>
          <a:stretch/>
        </p:blipFill>
        <p:spPr>
          <a:xfrm>
            <a:off x="5622789" y="289817"/>
            <a:ext cx="3999079" cy="137683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E6925C0-AD38-6E39-D769-516787A7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643347"/>
            <a:ext cx="7772400" cy="20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20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8E9753-987C-2FCB-0294-3AC39666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963" y="2163288"/>
            <a:ext cx="10793537" cy="1722912"/>
          </a:xfrm>
        </p:spPr>
      </p:pic>
    </p:spTree>
    <p:extLst>
      <p:ext uri="{BB962C8B-B14F-4D97-AF65-F5344CB8AC3E}">
        <p14:creationId xmlns:p14="http://schemas.microsoft.com/office/powerpoint/2010/main" val="34988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 to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8965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and Abuse</a:t>
            </a:r>
          </a:p>
        </p:txBody>
      </p:sp>
      <p:pic>
        <p:nvPicPr>
          <p:cNvPr id="5" name="Content Placeholder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A2340CA4-68A6-00AE-2DBE-C92CE23F1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4114800"/>
            <a:ext cx="9677400" cy="185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704D4-A2D7-DA43-B9D3-4F441BE9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9" y="2058239"/>
            <a:ext cx="10467981" cy="5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0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5F48AA0-1F08-5BD0-239A-E4D69C2D1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30221"/>
            <a:ext cx="9986433" cy="2000250"/>
          </a:xfrm>
        </p:spPr>
      </p:pic>
    </p:spTree>
    <p:extLst>
      <p:ext uri="{BB962C8B-B14F-4D97-AF65-F5344CB8AC3E}">
        <p14:creationId xmlns:p14="http://schemas.microsoft.com/office/powerpoint/2010/main" val="4059613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866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6309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Many tasks can be turned into tasks of predicting words!</a:t>
            </a:r>
          </a:p>
        </p:txBody>
      </p:sp>
    </p:spTree>
    <p:extLst>
      <p:ext uri="{BB962C8B-B14F-4D97-AF65-F5344CB8AC3E}">
        <p14:creationId xmlns:p14="http://schemas.microsoft.com/office/powerpoint/2010/main" val="20801075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34127</TotalTime>
  <Words>2936</Words>
  <Application>Microsoft Macintosh PowerPoint</Application>
  <PresentationFormat>Widescreen</PresentationFormat>
  <Paragraphs>377</Paragraphs>
  <Slides>72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CMR10</vt:lpstr>
      <vt:lpstr>ＭＳ Ｐゴシック</vt:lpstr>
      <vt:lpstr>NimbusRomNo9L</vt:lpstr>
      <vt:lpstr>StandardSymL</vt:lpstr>
      <vt:lpstr>Times</vt:lpstr>
      <vt:lpstr>Arial</vt:lpstr>
      <vt:lpstr>Calibri</vt:lpstr>
      <vt:lpstr>Calibri Light</vt:lpstr>
      <vt:lpstr>Courier New</vt:lpstr>
      <vt:lpstr>Franklin Gothic Book</vt:lpstr>
      <vt:lpstr>Monaco</vt:lpstr>
      <vt:lpstr>Times New Roman</vt:lpstr>
      <vt:lpstr>1_Retrospect</vt:lpstr>
      <vt:lpstr>Large Language Models</vt:lpstr>
      <vt:lpstr>Language models</vt:lpstr>
      <vt:lpstr>Large language models</vt:lpstr>
      <vt:lpstr>Three architectures for large language models</vt:lpstr>
      <vt:lpstr>Encoders</vt:lpstr>
      <vt:lpstr>Encoder-Decoders</vt:lpstr>
      <vt:lpstr>Large Language Models</vt:lpstr>
      <vt:lpstr>Large Language Models</vt:lpstr>
      <vt:lpstr>Big idea</vt:lpstr>
      <vt:lpstr>This lecture: decoder-only models</vt:lpstr>
      <vt:lpstr>Conditional Generation: Generating text conditioned on previous text!</vt:lpstr>
      <vt:lpstr>Many practical NLP tasks can be cast as word prediction!</vt:lpstr>
      <vt:lpstr>Framing lots of tasks as conditional generation</vt:lpstr>
      <vt:lpstr>Summarization</vt:lpstr>
      <vt:lpstr>LLMs for summarization (using  tl;dr)</vt:lpstr>
      <vt:lpstr>Large Language Models</vt:lpstr>
      <vt:lpstr>Large Language Models</vt:lpstr>
      <vt:lpstr>Decoding and Sampling</vt:lpstr>
      <vt:lpstr>Random sampling</vt:lpstr>
      <vt:lpstr>Random sampling doesn't work very well</vt:lpstr>
      <vt:lpstr>Factors in word sampling: quality and diversity</vt:lpstr>
      <vt:lpstr>Top-k sampling:</vt:lpstr>
      <vt:lpstr>Top-p sampling (= nucleus sampling)</vt:lpstr>
      <vt:lpstr>Temperature sampling</vt:lpstr>
      <vt:lpstr>Temperature sampling</vt:lpstr>
      <vt:lpstr>Temperature sampling</vt:lpstr>
      <vt:lpstr>Large Language Models</vt:lpstr>
      <vt:lpstr>Large Language Models</vt:lpstr>
      <vt:lpstr>Pretraining</vt:lpstr>
      <vt:lpstr>Self-supervised training algorithm</vt:lpstr>
      <vt:lpstr>Intuition of language model training: loss</vt:lpstr>
      <vt:lpstr>Cross-entropy loss for language modeling</vt:lpstr>
      <vt:lpstr>Teacher forcing</vt:lpstr>
      <vt:lpstr>Training a transformer language model</vt:lpstr>
      <vt:lpstr>Large Language Models</vt:lpstr>
      <vt:lpstr>Large Language Models</vt:lpstr>
      <vt:lpstr>LLMs are mainly trained on the web</vt:lpstr>
      <vt:lpstr>The Pile: a pretraining corpus</vt:lpstr>
      <vt:lpstr>Filtering for quality and safety</vt:lpstr>
      <vt:lpstr>What does a model learn from pretraining?</vt:lpstr>
      <vt:lpstr>Big idea</vt:lpstr>
      <vt:lpstr>But there are problems with scraping from the web</vt:lpstr>
      <vt:lpstr>Large Language Models</vt:lpstr>
      <vt:lpstr>Large Language Models</vt:lpstr>
      <vt:lpstr>Finetuning for daptation to new domains</vt:lpstr>
      <vt:lpstr>Finetuning</vt:lpstr>
      <vt:lpstr>"Finetuning" means 4 different things</vt:lpstr>
      <vt:lpstr>1. Finetuning as "continued pretraining" on new data</vt:lpstr>
      <vt:lpstr>Large Language Models</vt:lpstr>
      <vt:lpstr>Large Language Models</vt:lpstr>
      <vt:lpstr>Perplexity</vt:lpstr>
      <vt:lpstr>Why perplexity instead of raw probability of the test set?</vt:lpstr>
      <vt:lpstr>Perplexity</vt:lpstr>
      <vt:lpstr>Many other factors that we evaluate, like:</vt:lpstr>
      <vt:lpstr>Large Language Models</vt:lpstr>
      <vt:lpstr>Scaling Laws</vt:lpstr>
      <vt:lpstr>Scaling Laws</vt:lpstr>
      <vt:lpstr>Number of non-embedding parameters N</vt:lpstr>
      <vt:lpstr>KV Cache</vt:lpstr>
      <vt:lpstr>KV Cache</vt:lpstr>
      <vt:lpstr>Parameter-Efficient Finetuning</vt:lpstr>
      <vt:lpstr>LoRA (Low-Rank Adaptation)</vt:lpstr>
      <vt:lpstr>LoRA</vt:lpstr>
      <vt:lpstr>LoRA</vt:lpstr>
      <vt:lpstr>Large Language Models</vt:lpstr>
      <vt:lpstr>Large Language Models</vt:lpstr>
      <vt:lpstr>Hallucination</vt:lpstr>
      <vt:lpstr>Copyright</vt:lpstr>
      <vt:lpstr>Privacy</vt:lpstr>
      <vt:lpstr>Toxicity and Abuse</vt:lpstr>
      <vt:lpstr>Misinformation</vt:lpstr>
      <vt:lpstr>Large Language Models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Chatbots and DIalogue Systems</dc:title>
  <dc:subject>Speech and Language Processing</dc:subject>
  <dc:creator>Dan Jurafsky</dc:creator>
  <cp:keywords/>
  <dc:description/>
  <cp:lastModifiedBy>Dan Jurafsky</cp:lastModifiedBy>
  <cp:revision>596</cp:revision>
  <cp:lastPrinted>2021-05-06T16:44:07Z</cp:lastPrinted>
  <dcterms:created xsi:type="dcterms:W3CDTF">2009-02-11T19:56:22Z</dcterms:created>
  <dcterms:modified xsi:type="dcterms:W3CDTF">2024-08-20T05:43:09Z</dcterms:modified>
  <cp:category/>
</cp:coreProperties>
</file>